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9" r:id="rId5"/>
    <p:sldId id="257" r:id="rId6"/>
    <p:sldId id="261" r:id="rId7"/>
    <p:sldId id="258" r:id="rId8"/>
    <p:sldId id="263" r:id="rId9"/>
    <p:sldId id="260" r:id="rId10"/>
    <p:sldId id="273" r:id="rId11"/>
    <p:sldId id="264" r:id="rId12"/>
    <p:sldId id="265" r:id="rId13"/>
    <p:sldId id="266" r:id="rId14"/>
    <p:sldId id="267" r:id="rId15"/>
    <p:sldId id="274" r:id="rId16"/>
    <p:sldId id="275" r:id="rId17"/>
    <p:sldId id="276" r:id="rId18"/>
    <p:sldId id="277" r:id="rId19"/>
    <p:sldId id="268" r:id="rId20"/>
    <p:sldId id="300" r:id="rId21"/>
    <p:sldId id="270" r:id="rId22"/>
    <p:sldId id="271" r:id="rId23"/>
    <p:sldId id="272" r:id="rId24"/>
    <p:sldId id="269" r:id="rId25"/>
    <p:sldId id="278" r:id="rId26"/>
    <p:sldId id="279" r:id="rId27"/>
    <p:sldId id="280" r:id="rId28"/>
    <p:sldId id="286" r:id="rId29"/>
    <p:sldId id="287" r:id="rId30"/>
    <p:sldId id="288" r:id="rId31"/>
    <p:sldId id="290" r:id="rId32"/>
    <p:sldId id="291" r:id="rId33"/>
    <p:sldId id="295" r:id="rId34"/>
    <p:sldId id="289" r:id="rId35"/>
    <p:sldId id="292" r:id="rId36"/>
    <p:sldId id="296" r:id="rId37"/>
    <p:sldId id="281" r:id="rId38"/>
    <p:sldId id="282" r:id="rId39"/>
    <p:sldId id="297" r:id="rId40"/>
    <p:sldId id="298" r:id="rId41"/>
    <p:sldId id="299" r:id="rId42"/>
    <p:sldId id="283" r:id="rId43"/>
    <p:sldId id="28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6" d="100"/>
          <a:sy n="116" d="100"/>
        </p:scale>
        <p:origin x="146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442B1DA1-4D7A-44BE-9BBD-101B7DE8C8F3}" type="datetimeFigureOut">
              <a:rPr lang="en-US" smtClean="0"/>
              <a:t>1/26/2021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504C9BB-10AF-49ED-AF41-2E3826B9E167}"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2B1DA1-4D7A-44BE-9BBD-101B7DE8C8F3}"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4C9BB-10AF-49ED-AF41-2E3826B9E1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2B1DA1-4D7A-44BE-9BBD-101B7DE8C8F3}"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4C9BB-10AF-49ED-AF41-2E3826B9E16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a:t>Click to edit Master title style</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5124" name="Rectangle 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5125"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5126" name="Rectangle 6"/>
          <p:cNvSpPr>
            <a:spLocks noGrp="1" noChangeArrowheads="1"/>
          </p:cNvSpPr>
          <p:nvPr>
            <p:ph type="sldNum" sz="quarter" idx="4"/>
          </p:nvPr>
        </p:nvSpPr>
        <p:spPr/>
        <p:txBody>
          <a:bodyPr/>
          <a:lstStyle>
            <a:lvl1pPr>
              <a:defRPr/>
            </a:lvl1pPr>
          </a:lstStyle>
          <a:p>
            <a:fld id="{12A6F808-EF18-4492-842F-0C1CF97FC20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7047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7E8E8B8-ABCB-4E37-B784-7AA48C05F55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13063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3EC227-5299-476A-801C-A22DCB2575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9267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628957B-C5B4-4492-92EA-1CCB4B513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19875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F4F996D-0270-4F69-8C9C-B91D8D5EE0A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3960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A32EDF43-A18A-4F5E-916A-2A908923E76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62890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918FB29-DEDD-494F-AD13-3E322E76BDC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72439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A02D733-6CB3-4750-9B9D-78A250F4BB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0292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2B1DA1-4D7A-44BE-9BBD-101B7DE8C8F3}"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4C9BB-10AF-49ED-AF41-2E3826B9E16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C471CAB-2F17-4BC4-B10B-02FB182A29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31984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AED60B2-FF9C-4D90-B93D-9AB01C7003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58774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8EAAB03-30B6-49B8-B101-78E865115A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38238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a:t>Click to edit Master title style</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5124" name="Rectangle 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5125"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5126" name="Rectangle 6"/>
          <p:cNvSpPr>
            <a:spLocks noGrp="1" noChangeArrowheads="1"/>
          </p:cNvSpPr>
          <p:nvPr>
            <p:ph type="sldNum" sz="quarter" idx="4"/>
          </p:nvPr>
        </p:nvSpPr>
        <p:spPr/>
        <p:txBody>
          <a:bodyPr/>
          <a:lstStyle>
            <a:lvl1pPr>
              <a:defRPr/>
            </a:lvl1pPr>
          </a:lstStyle>
          <a:p>
            <a:fld id="{12A6F808-EF18-4492-842F-0C1CF97FC20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53457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7E8E8B8-ABCB-4E37-B784-7AA48C05F55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93112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3EC227-5299-476A-801C-A22DCB2575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09990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628957B-C5B4-4492-92EA-1CCB4B513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28820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F4F996D-0270-4F69-8C9C-B91D8D5EE0A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49146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A32EDF43-A18A-4F5E-916A-2A908923E76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46028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918FB29-DEDD-494F-AD13-3E322E76BDC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0521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2B1DA1-4D7A-44BE-9BBD-101B7DE8C8F3}"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504C9BB-10AF-49ED-AF41-2E3826B9E16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A02D733-6CB3-4750-9B9D-78A250F4BB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489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C471CAB-2F17-4BC4-B10B-02FB182A29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31444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AED60B2-FF9C-4D90-B93D-9AB01C7003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37986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8EAAB03-30B6-49B8-B101-78E865115A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3753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2B1DA1-4D7A-44BE-9BBD-101B7DE8C8F3}"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4C9BB-10AF-49ED-AF41-2E3826B9E16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42B1DA1-4D7A-44BE-9BBD-101B7DE8C8F3}"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04C9BB-10AF-49ED-AF41-2E3826B9E16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42B1DA1-4D7A-44BE-9BBD-101B7DE8C8F3}"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4C9BB-10AF-49ED-AF41-2E3826B9E1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B1DA1-4D7A-44BE-9BBD-101B7DE8C8F3}"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04C9BB-10AF-49ED-AF41-2E3826B9E1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2B1DA1-4D7A-44BE-9BBD-101B7DE8C8F3}"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4C9BB-10AF-49ED-AF41-2E3826B9E16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42B1DA1-4D7A-44BE-9BBD-101B7DE8C8F3}"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4C9BB-10AF-49ED-AF41-2E3826B9E16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42B1DA1-4D7A-44BE-9BBD-101B7DE8C8F3}" type="datetimeFigureOut">
              <a:rPr lang="en-US" smtClean="0"/>
              <a:t>1/26/2021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504C9BB-10AF-49ED-AF41-2E3826B9E16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CCC09395-546E-4AB5-B77A-2E1D3C25610B}"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1276584918"/>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CCC09395-546E-4AB5-B77A-2E1D3C25610B}"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216675866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cli.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762000"/>
          </a:xfrm>
        </p:spPr>
        <p:txBody>
          <a:bodyPr>
            <a:noAutofit/>
          </a:bodyPr>
          <a:lstStyle/>
          <a:p>
            <a:r>
              <a:rPr lang="en-US" sz="6000" dirty="0" err="1"/>
              <a:t>Dixson</a:t>
            </a:r>
            <a:r>
              <a:rPr lang="en-US" sz="6000" dirty="0"/>
              <a:t> Ch. 6</a:t>
            </a:r>
          </a:p>
        </p:txBody>
      </p:sp>
      <p:sp>
        <p:nvSpPr>
          <p:cNvPr id="3" name="Subtitle 2"/>
          <p:cNvSpPr>
            <a:spLocks noGrp="1"/>
          </p:cNvSpPr>
          <p:nvPr>
            <p:ph type="subTitle" idx="1"/>
          </p:nvPr>
        </p:nvSpPr>
        <p:spPr/>
        <p:txBody>
          <a:bodyPr>
            <a:normAutofit/>
          </a:bodyPr>
          <a:lstStyle/>
          <a:p>
            <a:r>
              <a:rPr lang="en-US" sz="4000" dirty="0"/>
              <a:t>The </a:t>
            </a:r>
            <a:r>
              <a:rPr lang="en-US" sz="4000" dirty="0" err="1"/>
              <a:t>Oestrus</a:t>
            </a:r>
            <a:r>
              <a:rPr lang="en-US" sz="4000" dirty="0"/>
              <a:t> That Never Was</a:t>
            </a:r>
          </a:p>
        </p:txBody>
      </p:sp>
    </p:spTree>
    <p:extLst>
      <p:ext uri="{BB962C8B-B14F-4D97-AF65-F5344CB8AC3E}">
        <p14:creationId xmlns:p14="http://schemas.microsoft.com/office/powerpoint/2010/main" val="2355226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Female attractiveness</a:t>
            </a:r>
          </a:p>
        </p:txBody>
      </p:sp>
      <p:sp>
        <p:nvSpPr>
          <p:cNvPr id="3" name="Content Placeholder 2"/>
          <p:cNvSpPr>
            <a:spLocks noGrp="1"/>
          </p:cNvSpPr>
          <p:nvPr>
            <p:ph idx="1"/>
          </p:nvPr>
        </p:nvSpPr>
        <p:spPr/>
        <p:txBody>
          <a:bodyPr>
            <a:normAutofit fontScale="92500" lnSpcReduction="10000"/>
          </a:bodyPr>
          <a:lstStyle/>
          <a:p>
            <a:r>
              <a:rPr lang="en-US" sz="3600" dirty="0"/>
              <a:t>Affected by ovarian hormones</a:t>
            </a:r>
          </a:p>
          <a:p>
            <a:r>
              <a:rPr lang="en-US" sz="3600" dirty="0"/>
              <a:t>Leads to increased sexual activity during follicular phase and mid-cycle</a:t>
            </a:r>
          </a:p>
          <a:p>
            <a:r>
              <a:rPr lang="en-US" sz="3600" dirty="0"/>
              <a:t>Includes male attention to female sexual swellings, if present, as well as the smell of her vagina</a:t>
            </a:r>
          </a:p>
          <a:p>
            <a:r>
              <a:rPr lang="en-US" sz="3600" dirty="0"/>
              <a:t>When the female is “attractive” to the male, he will pursue her more assertively for mating</a:t>
            </a:r>
          </a:p>
          <a:p>
            <a:endParaRPr lang="en-US" sz="3600" dirty="0"/>
          </a:p>
        </p:txBody>
      </p:sp>
    </p:spTree>
    <p:extLst>
      <p:ext uri="{BB962C8B-B14F-4D97-AF65-F5344CB8AC3E}">
        <p14:creationId xmlns:p14="http://schemas.microsoft.com/office/powerpoint/2010/main" val="917514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 </a:t>
            </a:r>
            <a:r>
              <a:rPr lang="en-US" dirty="0" err="1"/>
              <a:t>proceptivity</a:t>
            </a:r>
            <a:endParaRPr lang="en-US" dirty="0"/>
          </a:p>
        </p:txBody>
      </p:sp>
      <p:sp>
        <p:nvSpPr>
          <p:cNvPr id="3" name="Content Placeholder 2"/>
          <p:cNvSpPr>
            <a:spLocks noGrp="1"/>
          </p:cNvSpPr>
          <p:nvPr>
            <p:ph idx="1"/>
          </p:nvPr>
        </p:nvSpPr>
        <p:spPr/>
        <p:txBody>
          <a:bodyPr>
            <a:noAutofit/>
          </a:bodyPr>
          <a:lstStyle/>
          <a:p>
            <a:r>
              <a:rPr lang="en-US" sz="3200" dirty="0"/>
              <a:t>Female initiates sexual activity</a:t>
            </a:r>
          </a:p>
          <a:p>
            <a:r>
              <a:rPr lang="en-US" sz="3200" dirty="0"/>
              <a:t>May move in front of male and present rump</a:t>
            </a:r>
          </a:p>
          <a:p>
            <a:r>
              <a:rPr lang="en-US" sz="3200" dirty="0"/>
              <a:t>May make eye contact as a way to elicit male attention – “eye-contact </a:t>
            </a:r>
            <a:r>
              <a:rPr lang="en-US" sz="3200" dirty="0" err="1"/>
              <a:t>proceptivity</a:t>
            </a:r>
            <a:r>
              <a:rPr lang="en-US" sz="3200" dirty="0"/>
              <a:t>”</a:t>
            </a:r>
          </a:p>
          <a:p>
            <a:r>
              <a:rPr lang="en-US" sz="3200" dirty="0"/>
              <a:t>A result of </a:t>
            </a:r>
            <a:r>
              <a:rPr lang="en-US" sz="3200" dirty="0" err="1"/>
              <a:t>neuroendrocine</a:t>
            </a:r>
            <a:r>
              <a:rPr lang="en-US" sz="3200" dirty="0"/>
              <a:t> mechanisms different from those that govern receptivity</a:t>
            </a:r>
          </a:p>
        </p:txBody>
      </p:sp>
    </p:spTree>
    <p:extLst>
      <p:ext uri="{BB962C8B-B14F-4D97-AF65-F5344CB8AC3E}">
        <p14:creationId xmlns:p14="http://schemas.microsoft.com/office/powerpoint/2010/main" val="248746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Female receptivity</a:t>
            </a:r>
          </a:p>
        </p:txBody>
      </p:sp>
      <p:sp>
        <p:nvSpPr>
          <p:cNvPr id="3" name="Content Placeholder 2"/>
          <p:cNvSpPr>
            <a:spLocks noGrp="1"/>
          </p:cNvSpPr>
          <p:nvPr>
            <p:ph idx="1"/>
          </p:nvPr>
        </p:nvSpPr>
        <p:spPr/>
        <p:txBody>
          <a:bodyPr>
            <a:normAutofit/>
          </a:bodyPr>
          <a:lstStyle/>
          <a:p>
            <a:r>
              <a:rPr lang="en-US" sz="3200" dirty="0"/>
              <a:t>Willingness of female to allow male to mount her and have sex</a:t>
            </a:r>
          </a:p>
          <a:p>
            <a:r>
              <a:rPr lang="en-US" sz="3200" dirty="0"/>
              <a:t>In primates (and other mammals) who have </a:t>
            </a:r>
            <a:r>
              <a:rPr lang="en-US" sz="3200" dirty="0" err="1"/>
              <a:t>oestrus</a:t>
            </a:r>
            <a:r>
              <a:rPr lang="en-US" sz="3200" dirty="0"/>
              <a:t>, this is a tightly circumscribed period of time, right around the time of ovulation, during which the females will allow the male to have sex (and at other times she will not allow the male to have sex with her)</a:t>
            </a:r>
          </a:p>
          <a:p>
            <a:endParaRPr lang="en-US" sz="3200" dirty="0"/>
          </a:p>
          <a:p>
            <a:endParaRPr lang="en-US" sz="3200" dirty="0"/>
          </a:p>
        </p:txBody>
      </p:sp>
    </p:spTree>
    <p:extLst>
      <p:ext uri="{BB962C8B-B14F-4D97-AF65-F5344CB8AC3E}">
        <p14:creationId xmlns:p14="http://schemas.microsoft.com/office/powerpoint/2010/main" val="356228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80760"/>
          </a:xfrm>
        </p:spPr>
        <p:txBody>
          <a:bodyPr>
            <a:normAutofit lnSpcReduction="10000"/>
          </a:bodyPr>
          <a:lstStyle/>
          <a:p>
            <a:r>
              <a:rPr lang="en-US" sz="4000" dirty="0"/>
              <a:t>“The propensity for females monkeys and apes (and humans) to display sexual receptivity at times other than when ovulation is likely is widespread . . .” </a:t>
            </a:r>
          </a:p>
          <a:p>
            <a:r>
              <a:rPr lang="en-US" sz="4000" dirty="0"/>
              <a:t>“Mutual attractiveness is an important determinant of </a:t>
            </a:r>
            <a:r>
              <a:rPr lang="en-US" sz="4000" dirty="0" err="1"/>
              <a:t>copulatory</a:t>
            </a:r>
            <a:r>
              <a:rPr lang="en-US" sz="4000" dirty="0"/>
              <a:t> frequency” </a:t>
            </a:r>
          </a:p>
          <a:p>
            <a:r>
              <a:rPr lang="en-US" sz="4000" dirty="0"/>
              <a:t>When able, females often decline male attempts to mate</a:t>
            </a:r>
          </a:p>
          <a:p>
            <a:endParaRPr lang="en-US" sz="4000" dirty="0"/>
          </a:p>
        </p:txBody>
      </p:sp>
    </p:spTree>
    <p:extLst>
      <p:ext uri="{BB962C8B-B14F-4D97-AF65-F5344CB8AC3E}">
        <p14:creationId xmlns:p14="http://schemas.microsoft.com/office/powerpoint/2010/main" val="348315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noAutofit/>
          </a:bodyPr>
          <a:lstStyle/>
          <a:p>
            <a:r>
              <a:rPr lang="en-US" sz="3200" dirty="0"/>
              <a:t>“. . . cyclical changes in the effects of ovarian hormones upon the brain and sexual behavior certainly occur in anthropoids, but they are subtle, situation dependent, and more influenced by variations in mutual attractiveness between the sexes than is the case for many mammals.  Hence the term “</a:t>
            </a:r>
            <a:r>
              <a:rPr lang="en-US" sz="3200" dirty="0" err="1"/>
              <a:t>oestrus</a:t>
            </a:r>
            <a:r>
              <a:rPr lang="en-US" sz="3200" dirty="0"/>
              <a:t>” is no more appropriate when applied to descriptions of sexual behavior in female monkeys or apes, than it would be in descriptions of human sexuality.”</a:t>
            </a:r>
          </a:p>
        </p:txBody>
      </p:sp>
    </p:spTree>
    <p:extLst>
      <p:ext uri="{BB962C8B-B14F-4D97-AF65-F5344CB8AC3E}">
        <p14:creationId xmlns:p14="http://schemas.microsoft.com/office/powerpoint/2010/main" val="3946843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removal of ovaries</a:t>
            </a:r>
          </a:p>
        </p:txBody>
      </p:sp>
      <p:sp>
        <p:nvSpPr>
          <p:cNvPr id="3" name="Content Placeholder 2"/>
          <p:cNvSpPr>
            <a:spLocks noGrp="1"/>
          </p:cNvSpPr>
          <p:nvPr>
            <p:ph idx="1"/>
          </p:nvPr>
        </p:nvSpPr>
        <p:spPr/>
        <p:txBody>
          <a:bodyPr/>
          <a:lstStyle/>
          <a:p>
            <a:r>
              <a:rPr lang="en-US" dirty="0"/>
              <a:t>Common marmoset – females remain sexually receptive and sexually </a:t>
            </a:r>
            <a:r>
              <a:rPr lang="en-US" dirty="0" err="1"/>
              <a:t>proceptive</a:t>
            </a:r>
            <a:r>
              <a:rPr lang="en-US" dirty="0"/>
              <a:t> after removal of ovaries and adrenal glands</a:t>
            </a:r>
          </a:p>
        </p:txBody>
      </p:sp>
    </p:spTree>
    <p:extLst>
      <p:ext uri="{BB962C8B-B14F-4D97-AF65-F5344CB8AC3E}">
        <p14:creationId xmlns:p14="http://schemas.microsoft.com/office/powerpoint/2010/main" val="179631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Conclusions</a:t>
            </a:r>
          </a:p>
        </p:txBody>
      </p:sp>
      <p:sp>
        <p:nvSpPr>
          <p:cNvPr id="3" name="Content Placeholder 2"/>
          <p:cNvSpPr>
            <a:spLocks noGrp="1"/>
          </p:cNvSpPr>
          <p:nvPr>
            <p:ph idx="1"/>
          </p:nvPr>
        </p:nvSpPr>
        <p:spPr/>
        <p:txBody>
          <a:bodyPr>
            <a:normAutofit fontScale="92500"/>
          </a:bodyPr>
          <a:lstStyle/>
          <a:p>
            <a:r>
              <a:rPr lang="en-US" dirty="0"/>
              <a:t>“A relaxation of rigid hormonal control of female sexual </a:t>
            </a:r>
            <a:r>
              <a:rPr lang="en-US" dirty="0" err="1"/>
              <a:t>behaviour</a:t>
            </a:r>
            <a:r>
              <a:rPr lang="en-US" dirty="0"/>
              <a:t> is a trait shared by the anthropoids in general.”</a:t>
            </a:r>
          </a:p>
          <a:p>
            <a:r>
              <a:rPr lang="en-US" dirty="0"/>
              <a:t>“Loss of </a:t>
            </a:r>
            <a:r>
              <a:rPr lang="en-US" dirty="0" err="1"/>
              <a:t>oestrus</a:t>
            </a:r>
            <a:r>
              <a:rPr lang="en-US" dirty="0"/>
              <a:t> is an ancient phenomenon.”</a:t>
            </a:r>
          </a:p>
          <a:p>
            <a:r>
              <a:rPr lang="en-US" dirty="0"/>
              <a:t>“The evolution of sexual skin swellings in the chimpanzees and bonobos may have occurred after the common ancestors of these apes diverged from the line which ultimately gave rise to </a:t>
            </a:r>
            <a:r>
              <a:rPr lang="en-US" i="1" dirty="0"/>
              <a:t>Homo</a:t>
            </a:r>
            <a:r>
              <a:rPr lang="en-US" dirty="0"/>
              <a:t>.”</a:t>
            </a:r>
          </a:p>
          <a:p>
            <a:r>
              <a:rPr lang="en-US" dirty="0"/>
              <a:t>“Sexual skin swellings have arisen and have been lost a number of times during anthropoid evolution.”</a:t>
            </a:r>
          </a:p>
        </p:txBody>
      </p:sp>
    </p:spTree>
    <p:extLst>
      <p:ext uri="{BB962C8B-B14F-4D97-AF65-F5344CB8AC3E}">
        <p14:creationId xmlns:p14="http://schemas.microsoft.com/office/powerpoint/2010/main" val="227698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 that anthropoid primates do not have </a:t>
            </a:r>
            <a:r>
              <a:rPr lang="en-US" dirty="0" err="1"/>
              <a:t>oestrus</a:t>
            </a:r>
            <a:endParaRPr lang="en-US" dirty="0"/>
          </a:p>
        </p:txBody>
      </p:sp>
      <p:sp>
        <p:nvSpPr>
          <p:cNvPr id="3" name="Content Placeholder 2"/>
          <p:cNvSpPr>
            <a:spLocks noGrp="1"/>
          </p:cNvSpPr>
          <p:nvPr>
            <p:ph idx="1"/>
          </p:nvPr>
        </p:nvSpPr>
        <p:spPr>
          <a:xfrm>
            <a:off x="457200" y="2286000"/>
            <a:ext cx="8229600" cy="4023360"/>
          </a:xfrm>
        </p:spPr>
        <p:txBody>
          <a:bodyPr>
            <a:normAutofit/>
          </a:bodyPr>
          <a:lstStyle/>
          <a:p>
            <a:r>
              <a:rPr lang="en-US" dirty="0"/>
              <a:t>Extended time when female is receptive, throughout cycle, even though frequency is higher in follicular phase and at mid-cycle</a:t>
            </a:r>
          </a:p>
          <a:p>
            <a:r>
              <a:rPr lang="en-US" dirty="0"/>
              <a:t>Removal of ovaries does not affect receptivity</a:t>
            </a:r>
          </a:p>
          <a:p>
            <a:endParaRPr lang="en-US" sz="3200" dirty="0">
              <a:latin typeface="Aharoni" pitchFamily="2" charset="-79"/>
              <a:cs typeface="Aharoni" pitchFamily="2" charset="-79"/>
            </a:endParaRPr>
          </a:p>
          <a:p>
            <a:endParaRPr lang="en-US" sz="3200" dirty="0">
              <a:latin typeface="Aharoni" pitchFamily="2" charset="-79"/>
              <a:cs typeface="Aharoni" pitchFamily="2" charset="-79"/>
            </a:endParaRPr>
          </a:p>
          <a:p>
            <a:endParaRPr lang="en-US" dirty="0"/>
          </a:p>
        </p:txBody>
      </p:sp>
    </p:spTree>
    <p:extLst>
      <p:ext uri="{BB962C8B-B14F-4D97-AF65-F5344CB8AC3E}">
        <p14:creationId xmlns:p14="http://schemas.microsoft.com/office/powerpoint/2010/main" val="3746639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latin typeface="Aharoni" pitchFamily="2" charset="-79"/>
                <a:cs typeface="Aharoni" pitchFamily="2" charset="-79"/>
              </a:rPr>
            </a:br>
            <a:r>
              <a:rPr lang="en-US" dirty="0">
                <a:latin typeface="Aharoni" pitchFamily="2" charset="-79"/>
                <a:cs typeface="Aharoni" pitchFamily="2" charset="-79"/>
              </a:rPr>
              <a:t>Difference between </a:t>
            </a:r>
            <a:r>
              <a:rPr lang="en-US" b="0" dirty="0" err="1">
                <a:latin typeface="Aharoni" pitchFamily="2" charset="-79"/>
                <a:cs typeface="Aharoni" pitchFamily="2" charset="-79"/>
              </a:rPr>
              <a:t>p</a:t>
            </a:r>
            <a:r>
              <a:rPr lang="en-US" dirty="0" err="1">
                <a:latin typeface="Aharoni" pitchFamily="2" charset="-79"/>
                <a:cs typeface="Aharoni" pitchFamily="2" charset="-79"/>
              </a:rPr>
              <a:t>roceptivity</a:t>
            </a:r>
            <a:r>
              <a:rPr lang="en-US" dirty="0">
                <a:latin typeface="Aharoni" pitchFamily="2" charset="-79"/>
                <a:cs typeface="Aharoni" pitchFamily="2" charset="-79"/>
              </a:rPr>
              <a:t> and receptivity</a:t>
            </a:r>
            <a:br>
              <a:rPr lang="en-US" dirty="0">
                <a:latin typeface="Aharoni" pitchFamily="2" charset="-79"/>
                <a:cs typeface="Aharoni" pitchFamily="2" charset="-79"/>
              </a:rPr>
            </a:br>
            <a:endParaRPr lang="en-US" dirty="0"/>
          </a:p>
        </p:txBody>
      </p:sp>
      <p:sp>
        <p:nvSpPr>
          <p:cNvPr id="3" name="Content Placeholder 2"/>
          <p:cNvSpPr>
            <a:spLocks noGrp="1"/>
          </p:cNvSpPr>
          <p:nvPr>
            <p:ph idx="1"/>
          </p:nvPr>
        </p:nvSpPr>
        <p:spPr>
          <a:xfrm>
            <a:off x="428368" y="1981200"/>
            <a:ext cx="8229600" cy="4709160"/>
          </a:xfrm>
        </p:spPr>
        <p:txBody>
          <a:bodyPr/>
          <a:lstStyle/>
          <a:p>
            <a:pPr marL="137160" indent="0" algn="ctr">
              <a:buNone/>
            </a:pPr>
            <a:endParaRPr lang="en-US" dirty="0">
              <a:latin typeface="Aharoni" pitchFamily="2" charset="-79"/>
              <a:cs typeface="Aharoni" pitchFamily="2" charset="-79"/>
            </a:endParaRPr>
          </a:p>
          <a:p>
            <a:pPr marL="137160" indent="0" algn="ctr">
              <a:buNone/>
            </a:pPr>
            <a:r>
              <a:rPr lang="en-US" dirty="0">
                <a:latin typeface="Aharoni" pitchFamily="2" charset="-79"/>
                <a:cs typeface="Aharoni" pitchFamily="2" charset="-79"/>
              </a:rPr>
              <a:t>Mary Small &amp; sense of hunger – she no longer gets hungry (pro.), but is almost always willing to eat (rec.)</a:t>
            </a:r>
          </a:p>
          <a:p>
            <a:pPr marL="137160" indent="0" algn="ctr">
              <a:buNone/>
            </a:pPr>
            <a:r>
              <a:rPr lang="en-US" dirty="0">
                <a:latin typeface="Aharoni" pitchFamily="2" charset="-79"/>
                <a:cs typeface="Aharoni" pitchFamily="2" charset="-79"/>
              </a:rPr>
              <a:t>Kathy Dettwyler &amp; sense of thirst – she lost her sense of thirst (pro.) to chemotherapy for cancer, but is almost always willing to drink (rec.) (as long as the liquid is not plain water, which makes her gag, a not-uncommon side effect of chemotherapy)</a:t>
            </a:r>
          </a:p>
          <a:p>
            <a:pPr marL="137160" indent="0" algn="ctr">
              <a:buNone/>
            </a:pPr>
            <a:endParaRPr lang="en-US" dirty="0">
              <a:latin typeface="Aharoni" pitchFamily="2" charset="-79"/>
              <a:cs typeface="Aharoni" pitchFamily="2" charset="-79"/>
            </a:endParaRPr>
          </a:p>
          <a:p>
            <a:endParaRPr lang="en-US" dirty="0"/>
          </a:p>
        </p:txBody>
      </p:sp>
    </p:spTree>
    <p:extLst>
      <p:ext uri="{BB962C8B-B14F-4D97-AF65-F5344CB8AC3E}">
        <p14:creationId xmlns:p14="http://schemas.microsoft.com/office/powerpoint/2010/main" val="126330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Lovejoy, et al.</a:t>
            </a:r>
          </a:p>
        </p:txBody>
      </p:sp>
      <p:sp>
        <p:nvSpPr>
          <p:cNvPr id="3" name="Content Placeholder 2"/>
          <p:cNvSpPr>
            <a:spLocks noGrp="1"/>
          </p:cNvSpPr>
          <p:nvPr>
            <p:ph idx="1"/>
          </p:nvPr>
        </p:nvSpPr>
        <p:spPr/>
        <p:txBody>
          <a:bodyPr>
            <a:normAutofit fontScale="92500"/>
          </a:bodyPr>
          <a:lstStyle/>
          <a:p>
            <a:r>
              <a:rPr lang="en-US" dirty="0"/>
              <a:t>Claimed that “loss of </a:t>
            </a:r>
            <a:r>
              <a:rPr lang="en-US" dirty="0" err="1"/>
              <a:t>oestrus</a:t>
            </a:r>
            <a:r>
              <a:rPr lang="en-US" dirty="0"/>
              <a:t>”</a:t>
            </a:r>
          </a:p>
          <a:p>
            <a:pPr lvl="1"/>
            <a:r>
              <a:rPr lang="en-US" dirty="0"/>
              <a:t>Is unique to humans</a:t>
            </a:r>
          </a:p>
          <a:p>
            <a:pPr lvl="1"/>
            <a:r>
              <a:rPr lang="en-US" dirty="0"/>
              <a:t>Evolved after hominid line split from other Great Apes</a:t>
            </a:r>
          </a:p>
          <a:p>
            <a:pPr lvl="1"/>
            <a:r>
              <a:rPr lang="en-US" dirty="0"/>
              <a:t>Translates into “females are always willing to have sex”</a:t>
            </a:r>
          </a:p>
          <a:p>
            <a:r>
              <a:rPr lang="en-US" dirty="0"/>
              <a:t>Claimed that “concealed ovulation”</a:t>
            </a:r>
          </a:p>
          <a:p>
            <a:pPr lvl="1"/>
            <a:r>
              <a:rPr lang="en-US" dirty="0"/>
              <a:t>Is unique to humans</a:t>
            </a:r>
          </a:p>
          <a:p>
            <a:pPr lvl="1"/>
            <a:r>
              <a:rPr lang="en-US" dirty="0"/>
              <a:t>Contributed to evolution of pair-bonding in humans</a:t>
            </a:r>
          </a:p>
          <a:p>
            <a:pPr lvl="1"/>
            <a:r>
              <a:rPr lang="en-US" dirty="0"/>
              <a:t>Males had to “mate guard” all the time to ensure paternity</a:t>
            </a:r>
          </a:p>
          <a:p>
            <a:pPr lvl="1"/>
            <a:r>
              <a:rPr lang="en-US" dirty="0"/>
              <a:t>Males got more sex in exchange for provisioning of female and offspring</a:t>
            </a:r>
          </a:p>
        </p:txBody>
      </p:sp>
    </p:spTree>
    <p:extLst>
      <p:ext uri="{BB962C8B-B14F-4D97-AF65-F5344CB8AC3E}">
        <p14:creationId xmlns:p14="http://schemas.microsoft.com/office/powerpoint/2010/main" val="502756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286000"/>
            <a:ext cx="3124200" cy="2438400"/>
          </a:xfrm>
        </p:spPr>
        <p:txBody>
          <a:bodyPr>
            <a:normAutofit/>
          </a:bodyPr>
          <a:lstStyle/>
          <a:p>
            <a:r>
              <a:rPr lang="en-US" dirty="0"/>
              <a:t>Human</a:t>
            </a:r>
            <a:br>
              <a:rPr lang="en-US" dirty="0"/>
            </a:br>
            <a:r>
              <a:rPr lang="en-US" dirty="0"/>
              <a:t>menstrual</a:t>
            </a:r>
            <a:br>
              <a:rPr lang="en-US" dirty="0"/>
            </a:br>
            <a:r>
              <a:rPr lang="en-US" dirty="0"/>
              <a:t>cycle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8614"/>
            <a:ext cx="5715000" cy="66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79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Fisher, Burley</a:t>
            </a:r>
          </a:p>
        </p:txBody>
      </p:sp>
      <p:sp>
        <p:nvSpPr>
          <p:cNvPr id="3" name="Content Placeholder 2"/>
          <p:cNvSpPr>
            <a:spLocks noGrp="1"/>
          </p:cNvSpPr>
          <p:nvPr>
            <p:ph idx="1"/>
          </p:nvPr>
        </p:nvSpPr>
        <p:spPr/>
        <p:txBody>
          <a:bodyPr/>
          <a:lstStyle/>
          <a:p>
            <a:r>
              <a:rPr lang="en-US" dirty="0"/>
              <a:t>Helen Fisher argued that the unique loss of </a:t>
            </a:r>
            <a:r>
              <a:rPr lang="en-US" dirty="0" err="1"/>
              <a:t>oestrus</a:t>
            </a:r>
            <a:r>
              <a:rPr lang="en-US" dirty="0"/>
              <a:t>/concealed ovulation allowed women more opportunities for extra-pair copulations</a:t>
            </a:r>
          </a:p>
          <a:p>
            <a:r>
              <a:rPr lang="en-US" dirty="0"/>
              <a:t>Such confusion of paternity might then have protected offspring from </a:t>
            </a:r>
            <a:r>
              <a:rPr lang="en-US" dirty="0" err="1"/>
              <a:t>infanticidal</a:t>
            </a:r>
            <a:r>
              <a:rPr lang="en-US" dirty="0"/>
              <a:t> males</a:t>
            </a:r>
          </a:p>
          <a:p>
            <a:r>
              <a:rPr lang="en-US" dirty="0"/>
              <a:t>Nancy Burley argued that the same features, unique to human females, made it more difficult for women to avoid conception because they themselves didn’t know when they were ovulating </a:t>
            </a:r>
          </a:p>
        </p:txBody>
      </p:sp>
    </p:spTree>
    <p:extLst>
      <p:ext uri="{BB962C8B-B14F-4D97-AF65-F5344CB8AC3E}">
        <p14:creationId xmlns:p14="http://schemas.microsoft.com/office/powerpoint/2010/main" val="744953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Mittelschmerz</a:t>
            </a:r>
            <a:endParaRPr lang="en-US" dirty="0"/>
          </a:p>
        </p:txBody>
      </p:sp>
      <p:sp>
        <p:nvSpPr>
          <p:cNvPr id="3" name="Content Placeholder 2"/>
          <p:cNvSpPr>
            <a:spLocks noGrp="1"/>
          </p:cNvSpPr>
          <p:nvPr>
            <p:ph idx="1"/>
          </p:nvPr>
        </p:nvSpPr>
        <p:spPr/>
        <p:txBody>
          <a:bodyPr>
            <a:normAutofit/>
          </a:bodyPr>
          <a:lstStyle/>
          <a:p>
            <a:r>
              <a:rPr lang="en-US" b="1" i="1" dirty="0" err="1"/>
              <a:t>Mittelschmerz</a:t>
            </a:r>
            <a:r>
              <a:rPr lang="en-US" dirty="0"/>
              <a:t> (German: "middle pain") is a medical term for "ovulation pain" or "</a:t>
            </a:r>
            <a:r>
              <a:rPr lang="en-US" dirty="0" err="1"/>
              <a:t>midcycle</a:t>
            </a:r>
            <a:r>
              <a:rPr lang="en-US" dirty="0"/>
              <a:t> pain".  About 20% of women experience </a:t>
            </a:r>
            <a:r>
              <a:rPr lang="en-US" dirty="0" err="1"/>
              <a:t>mittelschmerz</a:t>
            </a:r>
            <a:r>
              <a:rPr lang="en-US" dirty="0"/>
              <a:t>, some every cycle, some intermittently.</a:t>
            </a:r>
          </a:p>
          <a:p>
            <a:r>
              <a:rPr lang="en-US" dirty="0"/>
              <a:t>Ovulation can also be detected through</a:t>
            </a:r>
          </a:p>
          <a:p>
            <a:pPr lvl="1"/>
            <a:r>
              <a:rPr lang="en-US" sz="2800" dirty="0"/>
              <a:t>Keeping track of basal body temperature (spikes at ovulation)</a:t>
            </a:r>
          </a:p>
          <a:p>
            <a:pPr lvl="1"/>
            <a:r>
              <a:rPr lang="en-US" sz="2800" dirty="0"/>
              <a:t>Keeping track of changes in various characteristics of cervical/vaginal mucous </a:t>
            </a:r>
          </a:p>
        </p:txBody>
      </p:sp>
    </p:spTree>
    <p:extLst>
      <p:ext uri="{BB962C8B-B14F-4D97-AF65-F5344CB8AC3E}">
        <p14:creationId xmlns:p14="http://schemas.microsoft.com/office/powerpoint/2010/main" val="3836202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Family Planning</a:t>
            </a:r>
          </a:p>
        </p:txBody>
      </p:sp>
      <p:sp>
        <p:nvSpPr>
          <p:cNvPr id="3" name="Content Placeholder 2"/>
          <p:cNvSpPr>
            <a:spLocks noGrp="1"/>
          </p:cNvSpPr>
          <p:nvPr>
            <p:ph idx="1"/>
          </p:nvPr>
        </p:nvSpPr>
        <p:spPr/>
        <p:txBody>
          <a:bodyPr>
            <a:normAutofit/>
          </a:bodyPr>
          <a:lstStyle/>
          <a:p>
            <a:r>
              <a:rPr lang="en-US" sz="3600" dirty="0">
                <a:hlinkClick r:id="rId2"/>
              </a:rPr>
              <a:t>http://www.ccli.org/</a:t>
            </a:r>
            <a:endParaRPr lang="en-US" sz="3600" dirty="0"/>
          </a:p>
          <a:p>
            <a:r>
              <a:rPr lang="en-US" sz="3600" dirty="0"/>
              <a:t>The Couple to Couple League</a:t>
            </a:r>
          </a:p>
          <a:p>
            <a:r>
              <a:rPr lang="en-US" sz="3600" dirty="0"/>
              <a:t>Use of long-term breastfeeding, tracking of  ovulation through various techniques, and abstinence when ovulating to space children without the use of contraceptives</a:t>
            </a:r>
          </a:p>
        </p:txBody>
      </p:sp>
    </p:spTree>
    <p:extLst>
      <p:ext uri="{BB962C8B-B14F-4D97-AF65-F5344CB8AC3E}">
        <p14:creationId xmlns:p14="http://schemas.microsoft.com/office/powerpoint/2010/main" val="940649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 menstrual cycle &amp; sexual behavior</a:t>
            </a:r>
          </a:p>
        </p:txBody>
      </p:sp>
      <p:sp>
        <p:nvSpPr>
          <p:cNvPr id="3" name="Content Placeholder 2"/>
          <p:cNvSpPr>
            <a:spLocks noGrp="1"/>
          </p:cNvSpPr>
          <p:nvPr>
            <p:ph idx="1"/>
          </p:nvPr>
        </p:nvSpPr>
        <p:spPr/>
        <p:txBody>
          <a:bodyPr/>
          <a:lstStyle/>
          <a:p>
            <a:r>
              <a:rPr lang="en-US" dirty="0"/>
              <a:t>Handout on comparison of EEA vs. modern Western women’s experience of menstruation</a:t>
            </a:r>
          </a:p>
          <a:p>
            <a:r>
              <a:rPr lang="en-US" dirty="0"/>
              <a:t>Menstrual cycles relatively rare for most of human evolution, prehistory, history, and still in much of the world today, due to:</a:t>
            </a:r>
          </a:p>
          <a:p>
            <a:pPr lvl="1"/>
            <a:r>
              <a:rPr lang="en-US" dirty="0"/>
              <a:t>Later menarche (mean = 15 years)</a:t>
            </a:r>
          </a:p>
          <a:p>
            <a:pPr lvl="1"/>
            <a:r>
              <a:rPr lang="en-US" dirty="0"/>
              <a:t>Early first pregnancy</a:t>
            </a:r>
          </a:p>
          <a:p>
            <a:pPr lvl="1"/>
            <a:r>
              <a:rPr lang="en-US" dirty="0"/>
              <a:t>Long periods of </a:t>
            </a:r>
            <a:r>
              <a:rPr lang="en-US" dirty="0" err="1"/>
              <a:t>lactational</a:t>
            </a:r>
            <a:r>
              <a:rPr lang="en-US" dirty="0"/>
              <a:t> amenorrhea</a:t>
            </a:r>
          </a:p>
          <a:p>
            <a:pPr lvl="1"/>
            <a:r>
              <a:rPr lang="en-US" dirty="0"/>
              <a:t>Many subsequent cycles of </a:t>
            </a:r>
            <a:r>
              <a:rPr lang="en-US" dirty="0" err="1"/>
              <a:t>preg</a:t>
            </a:r>
            <a:r>
              <a:rPr lang="en-US" dirty="0"/>
              <a:t>./</a:t>
            </a:r>
            <a:r>
              <a:rPr lang="en-US" dirty="0" err="1"/>
              <a:t>lact</a:t>
            </a:r>
            <a:r>
              <a:rPr lang="en-US" dirty="0"/>
              <a:t> amen.</a:t>
            </a:r>
          </a:p>
          <a:p>
            <a:pPr lvl="1"/>
            <a:r>
              <a:rPr lang="en-US" dirty="0"/>
              <a:t>Earlier menopause (mean = 45 years)</a:t>
            </a:r>
          </a:p>
        </p:txBody>
      </p:sp>
    </p:spTree>
    <p:extLst>
      <p:ext uri="{BB962C8B-B14F-4D97-AF65-F5344CB8AC3E}">
        <p14:creationId xmlns:p14="http://schemas.microsoft.com/office/powerpoint/2010/main" val="2096941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Modern women, sexual frequency, &amp; stage of menstrual cycle</a:t>
            </a:r>
          </a:p>
        </p:txBody>
      </p:sp>
      <p:sp>
        <p:nvSpPr>
          <p:cNvPr id="3" name="Content Placeholder 2"/>
          <p:cNvSpPr>
            <a:spLocks noGrp="1"/>
          </p:cNvSpPr>
          <p:nvPr>
            <p:ph idx="1"/>
          </p:nvPr>
        </p:nvSpPr>
        <p:spPr>
          <a:xfrm>
            <a:off x="457200" y="1828800"/>
            <a:ext cx="8229600" cy="4709160"/>
          </a:xfrm>
        </p:spPr>
        <p:txBody>
          <a:bodyPr/>
          <a:lstStyle/>
          <a:p>
            <a:r>
              <a:rPr lang="en-US" dirty="0"/>
              <a:t>Study Figure 6.10</a:t>
            </a:r>
          </a:p>
          <a:p>
            <a:pPr lvl="1"/>
            <a:r>
              <a:rPr lang="en-US" dirty="0"/>
              <a:t>On average, about 28% of women having sex on any given day</a:t>
            </a:r>
          </a:p>
          <a:p>
            <a:pPr lvl="1"/>
            <a:r>
              <a:rPr lang="en-US" dirty="0"/>
              <a:t>Sex more frequent in follicular phase of cycle, peaking on day before ovulation, then falling off rapidly</a:t>
            </a:r>
          </a:p>
          <a:p>
            <a:pPr lvl="1"/>
            <a:r>
              <a:rPr lang="en-US" dirty="0"/>
              <a:t>Very similar to pattern seen in other primates, including those who have obvious external signs of ovulation</a:t>
            </a:r>
          </a:p>
          <a:p>
            <a:pPr lvl="1"/>
            <a:r>
              <a:rPr lang="en-US" dirty="0"/>
              <a:t>Wilcox et al. (2004) also found that women tend to have sex more on the weekends</a:t>
            </a:r>
          </a:p>
        </p:txBody>
      </p:sp>
    </p:spTree>
    <p:extLst>
      <p:ext uri="{BB962C8B-B14F-4D97-AF65-F5344CB8AC3E}">
        <p14:creationId xmlns:p14="http://schemas.microsoft.com/office/powerpoint/2010/main" val="1728176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normAutofit/>
          </a:bodyPr>
          <a:lstStyle/>
          <a:p>
            <a:r>
              <a:rPr lang="en-US" dirty="0"/>
              <a:t>A few other studies have suggested more </a:t>
            </a:r>
            <a:r>
              <a:rPr lang="en-US" b="1" i="1" dirty="0" err="1"/>
              <a:t>proceptive</a:t>
            </a:r>
            <a:r>
              <a:rPr lang="en-US" dirty="0"/>
              <a:t> behavior in women on days right around ovulation</a:t>
            </a:r>
          </a:p>
          <a:p>
            <a:r>
              <a:rPr lang="en-US" dirty="0"/>
              <a:t>Some evidence that, during the most fertile part of her cycle (</a:t>
            </a:r>
            <a:r>
              <a:rPr lang="en-US" dirty="0" err="1"/>
              <a:t>peri</a:t>
            </a:r>
            <a:r>
              <a:rPr lang="en-US" dirty="0"/>
              <a:t>-ovulation) women prefer:</a:t>
            </a:r>
          </a:p>
          <a:p>
            <a:pPr lvl="1"/>
            <a:r>
              <a:rPr lang="en-US" sz="2800" dirty="0"/>
              <a:t>More masculine faces (rated as more sexy/attractive)</a:t>
            </a:r>
          </a:p>
          <a:p>
            <a:pPr lvl="1"/>
            <a:r>
              <a:rPr lang="en-US" sz="2800" dirty="0"/>
              <a:t>The smell of men who are more symmetrical</a:t>
            </a:r>
          </a:p>
          <a:p>
            <a:pPr lvl="1"/>
            <a:r>
              <a:rPr lang="en-US" sz="2800" dirty="0"/>
              <a:t>Taller men</a:t>
            </a:r>
          </a:p>
          <a:p>
            <a:pPr lvl="1"/>
            <a:r>
              <a:rPr lang="en-US" sz="2800" dirty="0"/>
              <a:t>Men who are socially dominant or competitive</a:t>
            </a:r>
          </a:p>
          <a:p>
            <a:pPr lvl="1"/>
            <a:endParaRPr lang="en-US" sz="2800" dirty="0"/>
          </a:p>
        </p:txBody>
      </p:sp>
    </p:spTree>
    <p:extLst>
      <p:ext uri="{BB962C8B-B14F-4D97-AF65-F5344CB8AC3E}">
        <p14:creationId xmlns:p14="http://schemas.microsoft.com/office/powerpoint/2010/main" val="1312750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63" y="100013"/>
            <a:ext cx="4992687"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22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25" y="730250"/>
            <a:ext cx="4144963"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774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57" y="304800"/>
            <a:ext cx="496062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143000"/>
            <a:ext cx="345885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858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63" y="152400"/>
            <a:ext cx="499268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2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3934"/>
            <a:ext cx="6172200" cy="635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502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268288"/>
            <a:ext cx="4743450" cy="632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268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Rot="1" noChangeArrowheads="1"/>
          </p:cNvSpPr>
          <p:nvPr>
            <p:ph type="title"/>
          </p:nvPr>
        </p:nvSpPr>
        <p:spPr>
          <a:xfrm>
            <a:off x="301625" y="228600"/>
            <a:ext cx="8510588" cy="838200"/>
          </a:xfrm>
        </p:spPr>
        <p:txBody>
          <a:bodyPr/>
          <a:lstStyle/>
          <a:p>
            <a:r>
              <a:rPr lang="en-US" sz="3200" b="1">
                <a:solidFill>
                  <a:srgbClr val="00FF00"/>
                </a:solidFill>
              </a:rPr>
              <a:t>Is George Clooney the new Cary Grant?</a:t>
            </a:r>
          </a:p>
        </p:txBody>
      </p:sp>
      <p:pic>
        <p:nvPicPr>
          <p:cNvPr id="972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92213"/>
            <a:ext cx="8153400" cy="531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148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6056"/>
            <a:ext cx="5100157" cy="665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37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5498"/>
            <a:ext cx="6349896" cy="645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887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5087938" cy="6477000"/>
          </a:xfrm>
          <a:prstGeom prst="rect">
            <a:avLst/>
          </a:prstGeom>
          <a:noFill/>
          <a:extLst>
            <a:ext uri="{909E8E84-426E-40DD-AFC4-6F175D3DCCD1}">
              <a14:hiddenFill xmlns:a14="http://schemas.microsoft.com/office/drawing/2010/main">
                <a:solidFill>
                  <a:srgbClr val="FFFFFF"/>
                </a:solidFill>
              </a14:hiddenFill>
            </a:ext>
          </a:extLst>
        </p:spPr>
      </p:pic>
      <p:sp>
        <p:nvSpPr>
          <p:cNvPr id="56326" name="Text Box 6"/>
          <p:cNvSpPr txBox="1">
            <a:spLocks noChangeArrowheads="1"/>
          </p:cNvSpPr>
          <p:nvPr/>
        </p:nvSpPr>
        <p:spPr bwMode="auto">
          <a:xfrm>
            <a:off x="5410200" y="1676400"/>
            <a:ext cx="35242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3600" b="1">
                <a:solidFill>
                  <a:srgbClr val="00FF00"/>
                </a:solidFill>
              </a:rPr>
              <a:t>Together in “Lawrence of Arabia”</a:t>
            </a:r>
          </a:p>
        </p:txBody>
      </p:sp>
    </p:spTree>
    <p:extLst>
      <p:ext uri="{BB962C8B-B14F-4D97-AF65-F5344CB8AC3E}">
        <p14:creationId xmlns:p14="http://schemas.microsoft.com/office/powerpoint/2010/main" val="3422338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Dual-Mating Strategies</a:t>
            </a:r>
          </a:p>
        </p:txBody>
      </p:sp>
      <p:sp>
        <p:nvSpPr>
          <p:cNvPr id="3" name="Content Placeholder 2"/>
          <p:cNvSpPr>
            <a:spLocks noGrp="1"/>
          </p:cNvSpPr>
          <p:nvPr>
            <p:ph idx="1"/>
          </p:nvPr>
        </p:nvSpPr>
        <p:spPr/>
        <p:txBody>
          <a:bodyPr>
            <a:normAutofit lnSpcReduction="10000"/>
          </a:bodyPr>
          <a:lstStyle/>
          <a:p>
            <a:r>
              <a:rPr lang="en-US" sz="3200" dirty="0"/>
              <a:t>These data have been used to support the idea that women pursue </a:t>
            </a:r>
            <a:r>
              <a:rPr lang="en-US" sz="3200" i="1" dirty="0"/>
              <a:t>dual-mating strategies</a:t>
            </a:r>
            <a:r>
              <a:rPr lang="en-US" sz="3200" dirty="0"/>
              <a:t> – looking for different sets of traits depending on whether they are looking for a long-term relationship, a pleasant companion, a good provider, or a short-term relationship that will provide “good genes” for their offspring</a:t>
            </a:r>
          </a:p>
          <a:p>
            <a:r>
              <a:rPr lang="en-US" sz="3200" dirty="0"/>
              <a:t>Symmetry, height, and more masculine faces = good genes </a:t>
            </a:r>
          </a:p>
          <a:p>
            <a:endParaRPr lang="en-US" sz="3200" dirty="0"/>
          </a:p>
        </p:txBody>
      </p:sp>
    </p:spTree>
    <p:extLst>
      <p:ext uri="{BB962C8B-B14F-4D97-AF65-F5344CB8AC3E}">
        <p14:creationId xmlns:p14="http://schemas.microsoft.com/office/powerpoint/2010/main" val="143343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Assumptions about female choice</a:t>
            </a:r>
          </a:p>
        </p:txBody>
      </p:sp>
      <p:sp>
        <p:nvSpPr>
          <p:cNvPr id="3" name="Content Placeholder 2"/>
          <p:cNvSpPr>
            <a:spLocks noGrp="1"/>
          </p:cNvSpPr>
          <p:nvPr>
            <p:ph idx="1"/>
          </p:nvPr>
        </p:nvSpPr>
        <p:spPr/>
        <p:txBody>
          <a:bodyPr>
            <a:normAutofit/>
          </a:bodyPr>
          <a:lstStyle/>
          <a:p>
            <a:r>
              <a:rPr lang="en-US" sz="3600" dirty="0"/>
              <a:t>All these theories are assuming that women are:</a:t>
            </a:r>
          </a:p>
          <a:p>
            <a:pPr lvl="1"/>
            <a:r>
              <a:rPr lang="en-US" sz="3600" dirty="0"/>
              <a:t>Free to choose who they wish to marry and who they wish to have short-term relationships with</a:t>
            </a:r>
          </a:p>
          <a:p>
            <a:pPr lvl="1"/>
            <a:r>
              <a:rPr lang="en-US" sz="3600" dirty="0"/>
              <a:t>That they are able to attract the object of their desire (that the feelings are mutual)</a:t>
            </a:r>
          </a:p>
        </p:txBody>
      </p:sp>
    </p:spTree>
    <p:extLst>
      <p:ext uri="{BB962C8B-B14F-4D97-AF65-F5344CB8AC3E}">
        <p14:creationId xmlns:p14="http://schemas.microsoft.com/office/powerpoint/2010/main" val="2116199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dirty="0"/>
              <a:t>Dixson is skeptical . . . </a:t>
            </a:r>
          </a:p>
        </p:txBody>
      </p:sp>
      <p:sp>
        <p:nvSpPr>
          <p:cNvPr id="3" name="Content Placeholder 2"/>
          <p:cNvSpPr>
            <a:spLocks noGrp="1"/>
          </p:cNvSpPr>
          <p:nvPr>
            <p:ph idx="1"/>
          </p:nvPr>
        </p:nvSpPr>
        <p:spPr>
          <a:xfrm>
            <a:off x="457200" y="990600"/>
            <a:ext cx="8229600" cy="5715000"/>
          </a:xfrm>
        </p:spPr>
        <p:txBody>
          <a:bodyPr>
            <a:noAutofit/>
          </a:bodyPr>
          <a:lstStyle/>
          <a:p>
            <a:r>
              <a:rPr lang="en-US" dirty="0"/>
              <a:t>Of the dual-mating strategy hypothesis, b/c</a:t>
            </a:r>
          </a:p>
          <a:p>
            <a:pPr lvl="1"/>
            <a:r>
              <a:rPr lang="en-US" sz="2800" dirty="0"/>
              <a:t>He thinks that shifts in preferences of women during different stages of their cycles are not large or meaningful, and the research is done under artificial conditions</a:t>
            </a:r>
          </a:p>
          <a:p>
            <a:pPr lvl="1"/>
            <a:r>
              <a:rPr lang="en-US" sz="2800" dirty="0"/>
              <a:t>He points out that humans tend to form long-term partnerships for mating and raising children, and</a:t>
            </a:r>
          </a:p>
          <a:p>
            <a:pPr lvl="1"/>
            <a:r>
              <a:rPr lang="en-US" sz="2800" dirty="0"/>
              <a:t>That marriage is almost universal among human cultures</a:t>
            </a:r>
          </a:p>
          <a:p>
            <a:pPr lvl="1"/>
            <a:r>
              <a:rPr lang="en-US" sz="2800" dirty="0"/>
              <a:t>That “romantic love is a universal human attribute”</a:t>
            </a:r>
          </a:p>
          <a:p>
            <a:endParaRPr lang="en-US" dirty="0"/>
          </a:p>
        </p:txBody>
      </p:sp>
    </p:spTree>
    <p:extLst>
      <p:ext uri="{BB962C8B-B14F-4D97-AF65-F5344CB8AC3E}">
        <p14:creationId xmlns:p14="http://schemas.microsoft.com/office/powerpoint/2010/main" val="1902664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Dettwyler’s</a:t>
            </a:r>
            <a:r>
              <a:rPr lang="en-US" dirty="0"/>
              <a:t> concerns</a:t>
            </a:r>
          </a:p>
        </p:txBody>
      </p:sp>
      <p:sp>
        <p:nvSpPr>
          <p:cNvPr id="3" name="Content Placeholder 2"/>
          <p:cNvSpPr>
            <a:spLocks noGrp="1"/>
          </p:cNvSpPr>
          <p:nvPr>
            <p:ph idx="1"/>
          </p:nvPr>
        </p:nvSpPr>
        <p:spPr/>
        <p:txBody>
          <a:bodyPr/>
          <a:lstStyle/>
          <a:p>
            <a:r>
              <a:rPr lang="en-US" dirty="0"/>
              <a:t>I agree with </a:t>
            </a:r>
            <a:r>
              <a:rPr lang="en-US" dirty="0" err="1"/>
              <a:t>Dixson</a:t>
            </a:r>
            <a:r>
              <a:rPr lang="en-US" dirty="0"/>
              <a:t> that the dual-mating strategy argument is not well-supported by the evidence</a:t>
            </a:r>
          </a:p>
          <a:p>
            <a:r>
              <a:rPr lang="en-US" dirty="0"/>
              <a:t>I agree that almost every human culture has marriage, and that romantic love is a universal human attribute</a:t>
            </a:r>
          </a:p>
          <a:p>
            <a:r>
              <a:rPr lang="en-US" dirty="0"/>
              <a:t>I agree that having adult males contribute to the care and provisioning of children aids in the survival of said offspring</a:t>
            </a:r>
          </a:p>
          <a:p>
            <a:r>
              <a:rPr lang="en-US" b="1" dirty="0"/>
              <a:t>However . . .</a:t>
            </a:r>
          </a:p>
        </p:txBody>
      </p:sp>
    </p:spTree>
    <p:extLst>
      <p:ext uri="{BB962C8B-B14F-4D97-AF65-F5344CB8AC3E}">
        <p14:creationId xmlns:p14="http://schemas.microsoft.com/office/powerpoint/2010/main" val="777368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lnSpcReduction="10000"/>
          </a:bodyPr>
          <a:lstStyle/>
          <a:p>
            <a:r>
              <a:rPr lang="en-US" sz="3200" dirty="0"/>
              <a:t>In many cultures that have romantic love, it is </a:t>
            </a:r>
            <a:r>
              <a:rPr lang="en-US" sz="3200" b="1" i="1" dirty="0"/>
              <a:t>not</a:t>
            </a:r>
            <a:r>
              <a:rPr lang="en-US" sz="3200" dirty="0"/>
              <a:t> necessarily the basis for marriage, and is </a:t>
            </a:r>
            <a:r>
              <a:rPr lang="en-US" sz="3200" b="1" i="1" dirty="0"/>
              <a:t>not </a:t>
            </a:r>
            <a:r>
              <a:rPr lang="en-US" sz="3200" dirty="0"/>
              <a:t>necessarily linked to sexual behavior</a:t>
            </a:r>
          </a:p>
          <a:p>
            <a:r>
              <a:rPr lang="en-US" sz="3200" dirty="0"/>
              <a:t>A woman (or a man) may very well fall in love with someone, but that doesn’t mean they can be married to that person (ex: Romeo &amp; Juliet) </a:t>
            </a:r>
          </a:p>
          <a:p>
            <a:r>
              <a:rPr lang="en-US" sz="3200" dirty="0"/>
              <a:t>Romantic love can flourish between two people of opposite sex, or between two people of the same sex, and yet </a:t>
            </a:r>
            <a:r>
              <a:rPr lang="en-US" sz="3200" b="1" i="1" dirty="0"/>
              <a:t>not</a:t>
            </a:r>
            <a:r>
              <a:rPr lang="en-US" sz="3200" dirty="0"/>
              <a:t> involve any sexual behavior</a:t>
            </a:r>
          </a:p>
        </p:txBody>
      </p:sp>
    </p:spTree>
    <p:extLst>
      <p:ext uri="{BB962C8B-B14F-4D97-AF65-F5344CB8AC3E}">
        <p14:creationId xmlns:p14="http://schemas.microsoft.com/office/powerpoint/2010/main" val="133945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Oestrus</a:t>
            </a:r>
            <a:r>
              <a:rPr lang="en-US" dirty="0"/>
              <a:t> vs. concealed ovulation</a:t>
            </a:r>
          </a:p>
        </p:txBody>
      </p:sp>
      <p:sp>
        <p:nvSpPr>
          <p:cNvPr id="3" name="Content Placeholder 2"/>
          <p:cNvSpPr>
            <a:spLocks noGrp="1"/>
          </p:cNvSpPr>
          <p:nvPr>
            <p:ph idx="1"/>
          </p:nvPr>
        </p:nvSpPr>
        <p:spPr>
          <a:xfrm>
            <a:off x="228600" y="1828800"/>
            <a:ext cx="8458200" cy="4480560"/>
          </a:xfrm>
        </p:spPr>
        <p:txBody>
          <a:bodyPr>
            <a:normAutofit/>
          </a:bodyPr>
          <a:lstStyle/>
          <a:p>
            <a:r>
              <a:rPr lang="en-US" sz="4400" dirty="0"/>
              <a:t>Two questions:</a:t>
            </a:r>
          </a:p>
          <a:p>
            <a:pPr marL="651510" indent="-514350">
              <a:buFont typeface="+mj-lt"/>
              <a:buAutoNum type="arabicPeriod"/>
            </a:pPr>
            <a:r>
              <a:rPr lang="en-US" sz="4400" dirty="0"/>
              <a:t>Does the species have </a:t>
            </a:r>
            <a:r>
              <a:rPr lang="en-US" sz="4400" dirty="0" err="1"/>
              <a:t>oestrus</a:t>
            </a:r>
            <a:r>
              <a:rPr lang="en-US" sz="4400" dirty="0"/>
              <a:t> or not?</a:t>
            </a:r>
          </a:p>
          <a:p>
            <a:pPr marL="651510" indent="-514350">
              <a:buFont typeface="+mj-lt"/>
              <a:buAutoNum type="arabicPeriod"/>
            </a:pPr>
            <a:r>
              <a:rPr lang="en-US" sz="4400" dirty="0"/>
              <a:t>Does the species have external physical signs of ovulation?</a:t>
            </a:r>
          </a:p>
        </p:txBody>
      </p:sp>
    </p:spTree>
    <p:extLst>
      <p:ext uri="{BB962C8B-B14F-4D97-AF65-F5344CB8AC3E}">
        <p14:creationId xmlns:p14="http://schemas.microsoft.com/office/powerpoint/2010/main" val="110300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t>
            </a:r>
            <a:r>
              <a:rPr lang="en-US" dirty="0" err="1"/>
              <a:t>eclampsia</a:t>
            </a:r>
            <a:endParaRPr lang="en-US" dirty="0"/>
          </a:p>
        </p:txBody>
      </p:sp>
      <p:sp>
        <p:nvSpPr>
          <p:cNvPr id="3" name="Content Placeholder 2"/>
          <p:cNvSpPr>
            <a:spLocks noGrp="1"/>
          </p:cNvSpPr>
          <p:nvPr>
            <p:ph idx="1"/>
          </p:nvPr>
        </p:nvSpPr>
        <p:spPr/>
        <p:txBody>
          <a:bodyPr>
            <a:normAutofit fontScale="92500"/>
          </a:bodyPr>
          <a:lstStyle/>
          <a:p>
            <a:r>
              <a:rPr lang="en-US" dirty="0"/>
              <a:t>Interesting data on pre-</a:t>
            </a:r>
            <a:r>
              <a:rPr lang="en-US" dirty="0" err="1"/>
              <a:t>eclampsia</a:t>
            </a:r>
            <a:r>
              <a:rPr lang="en-US" dirty="0"/>
              <a:t>, which suggests that women are better off if they stick with a long-term partner (and if they have been with him for some time before getting pregnant by him)</a:t>
            </a:r>
          </a:p>
          <a:p>
            <a:r>
              <a:rPr lang="en-US" dirty="0"/>
              <a:t>10% of human pregnancies are affected by severe hypertension, known as pre-</a:t>
            </a:r>
            <a:r>
              <a:rPr lang="en-US" dirty="0" err="1"/>
              <a:t>eclampsia</a:t>
            </a:r>
            <a:r>
              <a:rPr lang="en-US" dirty="0"/>
              <a:t>, due to immunological incompatibility between mother and fetus</a:t>
            </a:r>
          </a:p>
          <a:p>
            <a:r>
              <a:rPr lang="en-US" dirty="0"/>
              <a:t>Over time, a woman’s immune system becomes habituated to her partner’s seminal products, thus reducing the risk of pre-</a:t>
            </a:r>
            <a:r>
              <a:rPr lang="en-US" dirty="0" err="1"/>
              <a:t>eclampsia</a:t>
            </a:r>
            <a:endParaRPr lang="en-US" dirty="0"/>
          </a:p>
        </p:txBody>
      </p:sp>
    </p:spTree>
    <p:extLst>
      <p:ext uri="{BB962C8B-B14F-4D97-AF65-F5344CB8AC3E}">
        <p14:creationId xmlns:p14="http://schemas.microsoft.com/office/powerpoint/2010/main" val="3131328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92500" lnSpcReduction="20000"/>
          </a:bodyPr>
          <a:lstStyle/>
          <a:p>
            <a:r>
              <a:rPr lang="en-US" dirty="0"/>
              <a:t>“Comparative studies indicate that a rigid neuroendocrine control of female receptivity and </a:t>
            </a:r>
            <a:r>
              <a:rPr lang="en-US" dirty="0" err="1"/>
              <a:t>proceptivity</a:t>
            </a:r>
            <a:r>
              <a:rPr lang="en-US" dirty="0"/>
              <a:t> during the </a:t>
            </a:r>
            <a:r>
              <a:rPr lang="en-US" dirty="0" err="1"/>
              <a:t>peri</a:t>
            </a:r>
            <a:r>
              <a:rPr lang="en-US" dirty="0"/>
              <a:t>-ovulatory period was lost in ancestral anthropoids.  Thus, extant monkeys and apes, as well as women, lack </a:t>
            </a:r>
            <a:r>
              <a:rPr lang="en-US" dirty="0" err="1"/>
              <a:t>oestrus</a:t>
            </a:r>
            <a:r>
              <a:rPr lang="en-US" dirty="0"/>
              <a:t>, whilst it is still present among the </a:t>
            </a:r>
            <a:r>
              <a:rPr lang="en-US" dirty="0" err="1"/>
              <a:t>prosimian</a:t>
            </a:r>
            <a:r>
              <a:rPr lang="en-US" dirty="0"/>
              <a:t> primates.”</a:t>
            </a:r>
          </a:p>
          <a:p>
            <a:endParaRPr lang="en-US" dirty="0"/>
          </a:p>
          <a:p>
            <a:r>
              <a:rPr lang="en-US" b="1" dirty="0"/>
              <a:t>We don’t know why this loss of </a:t>
            </a:r>
            <a:r>
              <a:rPr lang="en-US" b="1" dirty="0" err="1"/>
              <a:t>oestrus</a:t>
            </a:r>
            <a:r>
              <a:rPr lang="en-US" b="1" dirty="0"/>
              <a:t> occurred, or why some anthropoids have concealed ovulation, but it isn’t to facilitate pair-bonding, or confuse paternity, or to reduce male infanticide in humans uniquely.</a:t>
            </a:r>
          </a:p>
        </p:txBody>
      </p:sp>
    </p:spTree>
    <p:extLst>
      <p:ext uri="{BB962C8B-B14F-4D97-AF65-F5344CB8AC3E}">
        <p14:creationId xmlns:p14="http://schemas.microsoft.com/office/powerpoint/2010/main" val="138215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4800" dirty="0" err="1"/>
              <a:t>Oestrus</a:t>
            </a:r>
            <a:endParaRPr lang="en-US" sz="4800" dirty="0"/>
          </a:p>
        </p:txBody>
      </p:sp>
      <p:sp>
        <p:nvSpPr>
          <p:cNvPr id="3" name="Content Placeholder 2"/>
          <p:cNvSpPr>
            <a:spLocks noGrp="1"/>
          </p:cNvSpPr>
          <p:nvPr>
            <p:ph idx="1"/>
          </p:nvPr>
        </p:nvSpPr>
        <p:spPr>
          <a:xfrm>
            <a:off x="457200" y="1600200"/>
            <a:ext cx="8229600" cy="4709160"/>
          </a:xfrm>
        </p:spPr>
        <p:txBody>
          <a:bodyPr>
            <a:normAutofit lnSpcReduction="10000"/>
          </a:bodyPr>
          <a:lstStyle/>
          <a:p>
            <a:r>
              <a:rPr lang="en-US" sz="4000" dirty="0" err="1"/>
              <a:t>Oestrus</a:t>
            </a:r>
            <a:r>
              <a:rPr lang="en-US" sz="4000" dirty="0"/>
              <a:t> is defined as the </a:t>
            </a:r>
            <a:r>
              <a:rPr lang="en-US" sz="4000" i="1" dirty="0"/>
              <a:t>ovarian hormonal control of female sexual behavior</a:t>
            </a:r>
            <a:r>
              <a:rPr lang="en-US" sz="4000" dirty="0"/>
              <a:t>, such that female receptivity (and therefore copulations) are restricted to a </a:t>
            </a:r>
            <a:r>
              <a:rPr lang="en-US" sz="4000" b="1" dirty="0"/>
              <a:t>very brief window </a:t>
            </a:r>
            <a:r>
              <a:rPr lang="en-US" sz="4000" dirty="0"/>
              <a:t>around the time of ovulation, when conception is most likely to occur</a:t>
            </a:r>
          </a:p>
          <a:p>
            <a:endParaRPr lang="en-US" sz="4000" dirty="0"/>
          </a:p>
        </p:txBody>
      </p:sp>
    </p:spTree>
    <p:extLst>
      <p:ext uri="{BB962C8B-B14F-4D97-AF65-F5344CB8AC3E}">
        <p14:creationId xmlns:p14="http://schemas.microsoft.com/office/powerpoint/2010/main" val="3385572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a:t>Visible signs of ovulation</a:t>
            </a:r>
          </a:p>
        </p:txBody>
      </p:sp>
      <p:sp>
        <p:nvSpPr>
          <p:cNvPr id="3" name="Content Placeholder 2"/>
          <p:cNvSpPr>
            <a:spLocks noGrp="1"/>
          </p:cNvSpPr>
          <p:nvPr>
            <p:ph idx="1"/>
          </p:nvPr>
        </p:nvSpPr>
        <p:spPr>
          <a:xfrm>
            <a:off x="457200" y="1066800"/>
            <a:ext cx="8229600" cy="5562600"/>
          </a:xfrm>
        </p:spPr>
        <p:txBody>
          <a:bodyPr>
            <a:noAutofit/>
          </a:bodyPr>
          <a:lstStyle/>
          <a:p>
            <a:r>
              <a:rPr lang="en-US" sz="3600" dirty="0"/>
              <a:t>Some animals exhibit physical signs of ovulation, external cues</a:t>
            </a:r>
          </a:p>
          <a:p>
            <a:r>
              <a:rPr lang="en-US" sz="3600" dirty="0"/>
              <a:t>Example: sexual skin swellings which are dependent on </a:t>
            </a:r>
            <a:r>
              <a:rPr lang="en-US" sz="3600" dirty="0" err="1"/>
              <a:t>oestrogen</a:t>
            </a:r>
            <a:endParaRPr lang="en-US" sz="3600" dirty="0"/>
          </a:p>
          <a:p>
            <a:r>
              <a:rPr lang="en-US" sz="3600" dirty="0"/>
              <a:t>May take several days or longer to reach full tumescence, then begins to break down as soon as ovulation has occurred </a:t>
            </a:r>
          </a:p>
          <a:p>
            <a:r>
              <a:rPr lang="en-US" sz="3600" dirty="0"/>
              <a:t>Not necessarily related to </a:t>
            </a:r>
            <a:r>
              <a:rPr lang="en-US" sz="3600" dirty="0" err="1"/>
              <a:t>oestrus</a:t>
            </a:r>
            <a:endParaRPr lang="en-US" sz="3600" dirty="0"/>
          </a:p>
          <a:p>
            <a:endParaRPr lang="en-US" sz="3600" dirty="0"/>
          </a:p>
        </p:txBody>
      </p:sp>
    </p:spTree>
    <p:extLst>
      <p:ext uri="{BB962C8B-B14F-4D97-AF65-F5344CB8AC3E}">
        <p14:creationId xmlns:p14="http://schemas.microsoft.com/office/powerpoint/2010/main" val="2458330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781800"/>
          </a:xfrm>
        </p:spPr>
        <p:txBody>
          <a:bodyPr>
            <a:noAutofit/>
          </a:bodyPr>
          <a:lstStyle/>
          <a:p>
            <a:r>
              <a:rPr lang="en-US" sz="3600" dirty="0"/>
              <a:t>For many years, and still today, people confuse “</a:t>
            </a:r>
            <a:r>
              <a:rPr lang="en-US" sz="3600" dirty="0" err="1"/>
              <a:t>oestrus</a:t>
            </a:r>
            <a:r>
              <a:rPr lang="en-US" sz="3600" dirty="0"/>
              <a:t>” with visible signs of ovulation</a:t>
            </a:r>
          </a:p>
          <a:p>
            <a:r>
              <a:rPr lang="en-US" sz="3600" dirty="0"/>
              <a:t>Old World Monkeys, Apes, and Humans – Anthropoids – have menstrual cycles, but they do not have </a:t>
            </a:r>
            <a:r>
              <a:rPr lang="en-US" sz="3600" dirty="0" err="1"/>
              <a:t>oestrus</a:t>
            </a:r>
            <a:endParaRPr lang="en-US" sz="3600" dirty="0"/>
          </a:p>
          <a:p>
            <a:r>
              <a:rPr lang="en-US" sz="3600" dirty="0"/>
              <a:t>Some have obvious physical signs of ovulation</a:t>
            </a:r>
          </a:p>
          <a:p>
            <a:r>
              <a:rPr lang="en-US" sz="3600" dirty="0"/>
              <a:t>Some do not – some have concealed ovulation</a:t>
            </a:r>
          </a:p>
          <a:p>
            <a:endParaRPr lang="en-US" sz="3600" dirty="0"/>
          </a:p>
          <a:p>
            <a:endParaRPr lang="en-US" sz="3600" dirty="0"/>
          </a:p>
          <a:p>
            <a:endParaRPr lang="en-US" sz="3600" dirty="0"/>
          </a:p>
        </p:txBody>
      </p:sp>
    </p:spTree>
    <p:extLst>
      <p:ext uri="{BB962C8B-B14F-4D97-AF65-F5344CB8AC3E}">
        <p14:creationId xmlns:p14="http://schemas.microsoft.com/office/powerpoint/2010/main" val="36510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Humans are not unique</a:t>
            </a:r>
          </a:p>
        </p:txBody>
      </p:sp>
      <p:sp>
        <p:nvSpPr>
          <p:cNvPr id="3" name="Content Placeholder 2"/>
          <p:cNvSpPr>
            <a:spLocks noGrp="1"/>
          </p:cNvSpPr>
          <p:nvPr>
            <p:ph idx="1"/>
          </p:nvPr>
        </p:nvSpPr>
        <p:spPr>
          <a:xfrm>
            <a:off x="457200" y="1828800"/>
            <a:ext cx="8229600" cy="4709160"/>
          </a:xfrm>
        </p:spPr>
        <p:txBody>
          <a:bodyPr>
            <a:noAutofit/>
          </a:bodyPr>
          <a:lstStyle/>
          <a:p>
            <a:r>
              <a:rPr lang="en-US" sz="3600" dirty="0"/>
              <a:t>Concealed ovulation is </a:t>
            </a:r>
            <a:r>
              <a:rPr lang="en-US" sz="3600" b="1" dirty="0"/>
              <a:t>not unique to humans; </a:t>
            </a:r>
            <a:r>
              <a:rPr lang="en-US" sz="3600" dirty="0"/>
              <a:t>many other anthropoids have concealed ovulation</a:t>
            </a:r>
          </a:p>
          <a:p>
            <a:r>
              <a:rPr lang="en-US" sz="3600" dirty="0"/>
              <a:t>Loss of </a:t>
            </a:r>
            <a:r>
              <a:rPr lang="en-US" sz="3600" dirty="0" err="1"/>
              <a:t>oestrus</a:t>
            </a:r>
            <a:r>
              <a:rPr lang="en-US" sz="3600" dirty="0"/>
              <a:t> is </a:t>
            </a:r>
            <a:r>
              <a:rPr lang="en-US" sz="3600" b="1" dirty="0"/>
              <a:t>not unique to humans</a:t>
            </a:r>
            <a:r>
              <a:rPr lang="en-US" sz="3600" dirty="0"/>
              <a:t>; none of the anthropoids have </a:t>
            </a:r>
            <a:r>
              <a:rPr lang="en-US" sz="3600" dirty="0" err="1"/>
              <a:t>oestrus</a:t>
            </a:r>
            <a:r>
              <a:rPr lang="en-US" sz="3600" dirty="0"/>
              <a:t>; only the </a:t>
            </a:r>
            <a:r>
              <a:rPr lang="en-US" sz="3600" dirty="0" err="1"/>
              <a:t>prosimians</a:t>
            </a:r>
            <a:r>
              <a:rPr lang="en-US" sz="3600" dirty="0"/>
              <a:t> (</a:t>
            </a:r>
            <a:r>
              <a:rPr lang="en-US" sz="3600" dirty="0" err="1"/>
              <a:t>Strepsirhini</a:t>
            </a:r>
            <a:r>
              <a:rPr lang="en-US" sz="3600" dirty="0"/>
              <a:t>) and tarsiers have true </a:t>
            </a:r>
            <a:r>
              <a:rPr lang="en-US" sz="3600" dirty="0" err="1"/>
              <a:t>oestrus</a:t>
            </a:r>
            <a:endParaRPr lang="en-US" sz="3600" dirty="0"/>
          </a:p>
        </p:txBody>
      </p:sp>
    </p:spTree>
    <p:extLst>
      <p:ext uri="{BB962C8B-B14F-4D97-AF65-F5344CB8AC3E}">
        <p14:creationId xmlns:p14="http://schemas.microsoft.com/office/powerpoint/2010/main" val="415935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a:bodyPr>
          <a:lstStyle/>
          <a:p>
            <a:r>
              <a:rPr lang="en-US" dirty="0"/>
              <a:t>Why do primates have sex when they do?</a:t>
            </a:r>
          </a:p>
        </p:txBody>
      </p:sp>
      <p:sp>
        <p:nvSpPr>
          <p:cNvPr id="3" name="Content Placeholder 2"/>
          <p:cNvSpPr>
            <a:spLocks noGrp="1"/>
          </p:cNvSpPr>
          <p:nvPr>
            <p:ph idx="1"/>
          </p:nvPr>
        </p:nvSpPr>
        <p:spPr>
          <a:xfrm>
            <a:off x="457200" y="1600200"/>
            <a:ext cx="8229600" cy="5029200"/>
          </a:xfrm>
        </p:spPr>
        <p:txBody>
          <a:bodyPr>
            <a:noAutofit/>
          </a:bodyPr>
          <a:lstStyle/>
          <a:p>
            <a:r>
              <a:rPr lang="en-US" sz="3600" dirty="0"/>
              <a:t>Three components</a:t>
            </a:r>
          </a:p>
          <a:p>
            <a:pPr marL="651510" indent="-514350">
              <a:buFont typeface="+mj-lt"/>
              <a:buAutoNum type="arabicPeriod"/>
            </a:pPr>
            <a:r>
              <a:rPr lang="en-US" sz="3600" dirty="0"/>
              <a:t>Female attractiveness to males</a:t>
            </a:r>
          </a:p>
          <a:p>
            <a:pPr marL="651510" indent="-514350">
              <a:buFont typeface="+mj-lt"/>
              <a:buAutoNum type="arabicPeriod"/>
            </a:pPr>
            <a:r>
              <a:rPr lang="en-US" sz="3600" dirty="0"/>
              <a:t>Female </a:t>
            </a:r>
            <a:r>
              <a:rPr lang="en-US" sz="3600" dirty="0" err="1"/>
              <a:t>proceptivity</a:t>
            </a:r>
            <a:r>
              <a:rPr lang="en-US" sz="3600" dirty="0"/>
              <a:t> – female initiation/solicitation of sex from male</a:t>
            </a:r>
          </a:p>
          <a:p>
            <a:pPr marL="651510" indent="-514350">
              <a:buFont typeface="+mj-lt"/>
              <a:buAutoNum type="arabicPeriod"/>
            </a:pPr>
            <a:r>
              <a:rPr lang="en-US" sz="3600" dirty="0"/>
              <a:t>Female receptivity – female willingness to accept male advances</a:t>
            </a:r>
          </a:p>
        </p:txBody>
      </p:sp>
    </p:spTree>
    <p:extLst>
      <p:ext uri="{BB962C8B-B14F-4D97-AF65-F5344CB8AC3E}">
        <p14:creationId xmlns:p14="http://schemas.microsoft.com/office/powerpoint/2010/main" val="38068583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louds">
  <a:themeElements>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louds">
  <a:themeElements>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Apex</Template>
  <TotalTime>3437</TotalTime>
  <Words>1789</Words>
  <Application>Microsoft Office PowerPoint</Application>
  <PresentationFormat>On-screen Show (4:3)</PresentationFormat>
  <Paragraphs>133</Paragraphs>
  <Slides>41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41</vt:i4>
      </vt:variant>
    </vt:vector>
  </HeadingPairs>
  <TitlesOfParts>
    <vt:vector size="51" baseType="lpstr">
      <vt:lpstr>Aharoni</vt:lpstr>
      <vt:lpstr>Arial</vt:lpstr>
      <vt:lpstr>Book Antiqua</vt:lpstr>
      <vt:lpstr>Lucida Sans</vt:lpstr>
      <vt:lpstr>Wingdings</vt:lpstr>
      <vt:lpstr>Wingdings 2</vt:lpstr>
      <vt:lpstr>Wingdings 3</vt:lpstr>
      <vt:lpstr>Apex</vt:lpstr>
      <vt:lpstr>Clouds</vt:lpstr>
      <vt:lpstr>1_Clouds</vt:lpstr>
      <vt:lpstr>Dixson Ch. 6</vt:lpstr>
      <vt:lpstr>Human menstrual cycle</vt:lpstr>
      <vt:lpstr>PowerPoint Presentation</vt:lpstr>
      <vt:lpstr>Oestrus vs. concealed ovulation</vt:lpstr>
      <vt:lpstr>Oestrus</vt:lpstr>
      <vt:lpstr>Visible signs of ovulation</vt:lpstr>
      <vt:lpstr>PowerPoint Presentation</vt:lpstr>
      <vt:lpstr>Humans are not unique</vt:lpstr>
      <vt:lpstr>Why do primates have sex when they do?</vt:lpstr>
      <vt:lpstr>Female attractiveness</vt:lpstr>
      <vt:lpstr>Female proceptivity</vt:lpstr>
      <vt:lpstr>Female receptivity</vt:lpstr>
      <vt:lpstr>PowerPoint Presentation</vt:lpstr>
      <vt:lpstr>PowerPoint Presentation</vt:lpstr>
      <vt:lpstr>Results of removal of ovaries</vt:lpstr>
      <vt:lpstr>Conclusions</vt:lpstr>
      <vt:lpstr>Evidence that anthropoid primates do not have oestrus</vt:lpstr>
      <vt:lpstr> Difference between proceptivity and receptivity </vt:lpstr>
      <vt:lpstr>Lovejoy, et al.</vt:lpstr>
      <vt:lpstr>Fisher, Burley</vt:lpstr>
      <vt:lpstr>Mittelschmerz</vt:lpstr>
      <vt:lpstr>Natural Family Planning</vt:lpstr>
      <vt:lpstr>Human menstrual cycle &amp; sexual behavior</vt:lpstr>
      <vt:lpstr>Modern women, sexual frequency, &amp; stage of menstrual cycle</vt:lpstr>
      <vt:lpstr>PowerPoint Presentation</vt:lpstr>
      <vt:lpstr>PowerPoint Presentation</vt:lpstr>
      <vt:lpstr>PowerPoint Presentation</vt:lpstr>
      <vt:lpstr>PowerPoint Presentation</vt:lpstr>
      <vt:lpstr>PowerPoint Presentation</vt:lpstr>
      <vt:lpstr>PowerPoint Presentation</vt:lpstr>
      <vt:lpstr>Is George Clooney the new Cary Grant?</vt:lpstr>
      <vt:lpstr>PowerPoint Presentation</vt:lpstr>
      <vt:lpstr>PowerPoint Presentation</vt:lpstr>
      <vt:lpstr>PowerPoint Presentation</vt:lpstr>
      <vt:lpstr>Dual-Mating Strategies</vt:lpstr>
      <vt:lpstr>Assumptions about female choice</vt:lpstr>
      <vt:lpstr>Dixson is skeptical . . . </vt:lpstr>
      <vt:lpstr>Dettwyler’s concerns</vt:lpstr>
      <vt:lpstr>PowerPoint Presentation</vt:lpstr>
      <vt:lpstr>Pre-eclampsia</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Dixson Ch. 6</dc:title>
  <dc:creator>kathyd</dc:creator>
  <cp:lastModifiedBy>Katherine Dettwyler</cp:lastModifiedBy>
  <cp:revision>34</cp:revision>
  <dcterms:created xsi:type="dcterms:W3CDTF">2011-10-23T21:28:48Z</dcterms:created>
  <dcterms:modified xsi:type="dcterms:W3CDTF">2021-01-26T20:36:05Z</dcterms:modified>
</cp:coreProperties>
</file>